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B84D9F-4E24-4AA6-A937-4075A28265B1}">
  <a:tblStyle styleId="{95B84D9F-4E24-4AA6-A937-4075A28265B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2FBBC57-360B-4D5B-BB36-BAB4941392C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782e3753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782e375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a987942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fa9879427f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78907b18d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78907b1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78907b18d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78907b18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a987942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fa9879427f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baca8188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baca818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baca81880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baca8188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861eca9d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f861eca9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76ea98c4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76ea98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a98794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fa9879427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baca8188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baca818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78907b18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78907b1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Pointer Data: X, Y, Z, doppler, SNR, noise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Data: Weighted doppler, range, elevationMean, AzimuthMean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a9879427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fa9879427f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baca8188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baca8188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782e3753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782e375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fHm-YIy_uwtLtBd3iP2HdjGG708ixBih/view" TargetMode="External"/><Relationship Id="rId4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33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58150" y="3900275"/>
            <a:ext cx="69489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Virtual Computer Mouse using mmWave Radar (TI):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Oscar Chavez Araiza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Greyson Heath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Daniel Lu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Zane Meikle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5458200" y="277101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ECEN 403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Model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4653625" y="2049275"/>
            <a:ext cx="4033200" cy="457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This code is used to run the model in real time. 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It is currently creating a csv file and loading that into the model. For future implementation it will directly create a DataFrame.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Final implementation will fill the first 40 frames and run the model prediction every 10* frames. (* - true value to be determined)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It takes about 1.4 seconds to capture 40 frames. (Negligible time to run it through the model)</a:t>
            </a:r>
            <a:endParaRPr sz="2000"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8699" l="18805" r="30298" t="4306"/>
          <a:stretch/>
        </p:blipFill>
        <p:spPr>
          <a:xfrm>
            <a:off x="0" y="1852875"/>
            <a:ext cx="4653624" cy="497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</a:t>
            </a:r>
            <a:endParaRPr/>
          </a:p>
        </p:txBody>
      </p:sp>
      <p:graphicFrame>
        <p:nvGraphicFramePr>
          <p:cNvPr id="190" name="Google Shape;190;p25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{95B84D9F-4E24-4AA6-A937-4075A28265B1}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&lt;13&gt; Using different </a:t>
                      </a:r>
                      <a:r>
                        <a:rPr lang="en-US" sz="1800"/>
                        <a:t>approaches</a:t>
                      </a:r>
                      <a:r>
                        <a:rPr lang="en-US" sz="1800"/>
                        <a:t> to the output moving path of the mouse to c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reate two point cloud modeling demo code for positioning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Sponsor Meetings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Cooperate with Chirp Config demo to generate the </a:t>
                      </a:r>
                      <a:r>
                        <a:rPr lang="en-US" sz="1800"/>
                        <a:t>output</a:t>
                      </a:r>
                      <a:r>
                        <a:rPr lang="en-US" sz="1800"/>
                        <a:t> data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&lt;1&gt; Generate sample data to test the result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Progress: Validation plans, path validation and error validation, are passed with high accuracy.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Problems: The accuracy of output velocity or the moving path of the mouse needs to be considered to add environmental noise.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The user is designed to move their hands in parallel from the x-y plane of the radar.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25"/>
          <p:cNvSpPr txBox="1"/>
          <p:nvPr/>
        </p:nvSpPr>
        <p:spPr>
          <a:xfrm>
            <a:off x="767650" y="3948350"/>
            <a:ext cx="7772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825" y="795425"/>
            <a:ext cx="3599975" cy="355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0" y="795425"/>
            <a:ext cx="5030624" cy="49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825" y="4351051"/>
            <a:ext cx="3772650" cy="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00" y="5794125"/>
            <a:ext cx="7751126" cy="9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2" y="1049175"/>
            <a:ext cx="4462711" cy="5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900" y="2983213"/>
            <a:ext cx="3766900" cy="8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graphicFrame>
        <p:nvGraphicFramePr>
          <p:cNvPr id="214" name="Google Shape;214;p28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{95B84D9F-4E24-4AA6-A937-4075A28265B1}</a:tableStyleId>
              </a:tblPr>
              <a:tblGrid>
                <a:gridCol w="3886200"/>
                <a:gridCol w="3886200"/>
              </a:tblGrid>
              <a:tr h="904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&lt;20&gt; hours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85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</a:t>
                      </a:r>
                      <a:r>
                        <a:rPr lang="en-US" sz="1800"/>
                        <a:t>7</a:t>
                      </a:r>
                      <a:r>
                        <a:rPr lang="en-US" sz="1800"/>
                        <a:t>&gt; Writing and </a:t>
                      </a:r>
                      <a:r>
                        <a:rPr lang="en-US" sz="1800"/>
                        <a:t>implementing</a:t>
                      </a:r>
                      <a:r>
                        <a:rPr lang="en-US" sz="1800"/>
                        <a:t> code to test function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&lt;2&gt; meetings with sponsor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</a:t>
                      </a:r>
                      <a:r>
                        <a:rPr lang="en-US" sz="1800"/>
                        <a:t>4</a:t>
                      </a:r>
                      <a:r>
                        <a:rPr lang="en-US" sz="1800"/>
                        <a:t>&gt; Generating test data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&lt;6&gt; </a:t>
                      </a:r>
                      <a:r>
                        <a:rPr lang="en-US" sz="1800"/>
                        <a:t>Implementing</a:t>
                      </a:r>
                      <a:r>
                        <a:rPr lang="en-US" sz="1800"/>
                        <a:t> error handling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&lt;1&gt; Helping train Gesture Recognition model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Problems: Python </a:t>
                      </a:r>
                      <a:r>
                        <a:rPr lang="en-US" sz="1600"/>
                        <a:t>sometimes</a:t>
                      </a:r>
                      <a:r>
                        <a:rPr lang="en-US" sz="1600"/>
                        <a:t> runs too slow before the next frame, so I have it just skip the next frame. May not be an issue in the final </a:t>
                      </a:r>
                      <a:r>
                        <a:rPr lang="en-US" sz="1600"/>
                        <a:t>implementation </a:t>
                      </a:r>
                      <a:r>
                        <a:rPr lang="en-US" sz="1600"/>
                        <a:t>due to how the test program is set up but we will see if it’s an </a:t>
                      </a:r>
                      <a:r>
                        <a:rPr lang="en-US" sz="1600"/>
                        <a:t>issue</a:t>
                      </a:r>
                      <a:r>
                        <a:rPr lang="en-US" sz="1600"/>
                        <a:t> in 404.</a:t>
                      </a:r>
                      <a:br>
                        <a:rPr lang="en-US" sz="1600"/>
                      </a:br>
                      <a:endParaRPr sz="1600"/>
                    </a:p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Ongoing Progress: Getting ready for demo and working on final report.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Mouse Movements and Actions</a:t>
            </a:r>
            <a:endParaRPr/>
          </a:p>
        </p:txBody>
      </p:sp>
      <p:pic>
        <p:nvPicPr>
          <p:cNvPr id="220" name="Google Shape;220;p29" title="Input_Mapping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38" y="1771452"/>
            <a:ext cx="8356128" cy="470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 Handling Outputs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0" r="41355" t="0"/>
          <a:stretch/>
        </p:blipFill>
        <p:spPr>
          <a:xfrm>
            <a:off x="295475" y="3133900"/>
            <a:ext cx="46139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775" y="2596226"/>
            <a:ext cx="3572725" cy="5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775" y="4147475"/>
            <a:ext cx="3756100" cy="6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778775" y="2463213"/>
            <a:ext cx="3360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Invalid Settings: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5415525" y="2046225"/>
            <a:ext cx="3360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Invalid Left Click: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5408325" y="3620950"/>
            <a:ext cx="33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Invalid Right Click: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</a:t>
            </a:r>
            <a:r>
              <a:rPr lang="en-US"/>
              <a:t> Plan Gantt Chart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22343" l="0" r="8491" t="22420"/>
          <a:stretch/>
        </p:blipFill>
        <p:spPr>
          <a:xfrm>
            <a:off x="189150" y="2716325"/>
            <a:ext cx="8634926" cy="32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457200" y="8860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43" name="Google Shape;243;p32"/>
          <p:cNvGraphicFramePr/>
          <p:nvPr/>
        </p:nvGraphicFramePr>
        <p:xfrm>
          <a:off x="280050" y="168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{D2FBBC57-360B-4D5B-BB36-BAB4941392C8}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51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Movement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can be moved to all corners of the screen by the program.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Actions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be able to right click and left click.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3.2.5.2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Input Error Handling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</a:t>
                      </a:r>
                      <a:r>
                        <a:rPr lang="en-US" sz="850"/>
                        <a:t>properly</a:t>
                      </a:r>
                      <a:r>
                        <a:rPr lang="en-US" sz="850"/>
                        <a:t> handle all invalid inputs.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5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3.2.1.4</a:t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positioning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coordinates of the gesture should be calculated when deleting the error points.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3.2.1.8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3.2.3.2.1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Velocity accuracy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output velocity of the moving gesture should not have errors.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Gesture Recognition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recognize the users hand gestures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49" name="Google Shape;249;p33"/>
          <p:cNvGraphicFramePr/>
          <p:nvPr/>
        </p:nvGraphicFramePr>
        <p:xfrm>
          <a:off x="280063" y="253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{D2FBBC57-360B-4D5B-BB36-BAB4941392C8}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Recognition Accuracy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correctly identify and categorize hand gestures at least 90% of the time.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3.2.1.7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Functional Radar System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IWR6843AOPEVMs, and MMWAVEICBOOSTs all properly communicate with the computer and transmit data.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3.2.1.8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Data Decoding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python script accurately decodes the TLV data seen from both radars.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3.2.1.3</a:t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3.2.1.4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Angle and Distance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radars can capture gestures and pointer positions within a 90 degree range up to 1.5 feet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Size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will recognize gestures regardless of hand size.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Description: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2049275"/>
            <a:ext cx="4327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Solution proposal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687876"/>
            <a:ext cx="3929925" cy="21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1522" l="0" r="0" t="1512"/>
          <a:stretch/>
        </p:blipFill>
        <p:spPr>
          <a:xfrm>
            <a:off x="582163" y="1797283"/>
            <a:ext cx="7979671" cy="470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8"/>
          <p:cNvGrpSpPr/>
          <p:nvPr/>
        </p:nvGrpSpPr>
        <p:grpSpPr>
          <a:xfrm>
            <a:off x="1332559" y="4216079"/>
            <a:ext cx="1078905" cy="2673451"/>
            <a:chOff x="338650" y="2418525"/>
            <a:chExt cx="1871151" cy="4242899"/>
          </a:xfrm>
        </p:grpSpPr>
        <p:pic>
          <p:nvPicPr>
            <p:cNvPr id="121" name="Google Shape;12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38650" y="241852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8650" y="45399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18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Chirp Config / Collect Data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/>
          </a:p>
        </p:txBody>
      </p:sp>
      <p:graphicFrame>
        <p:nvGraphicFramePr>
          <p:cNvPr id="124" name="Google Shape;124;p18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{95B84D9F-4E24-4AA6-A937-4075A28265B1}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 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Current status </a:t>
                      </a:r>
                      <a:r>
                        <a:rPr lang="en-US" sz="1800"/>
                        <a:t>and future progress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&lt;5&gt; Mouse Position Radar Tuning using Visualizer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&lt;10&gt; Python UART Data Parser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&lt;2&gt; Python UART Data Output Samples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&lt;2&gt; Sponsor Meetings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Status: Both radars successfully run in parallel and output respective usable data, Improved tracking on mouse positioning radar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Looking ahead (404): Connecting all subsystems, 3D printing mount for radars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188" y="4818666"/>
            <a:ext cx="1433568" cy="157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8125" y="5162000"/>
            <a:ext cx="1306300" cy="6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00" y="4695439"/>
            <a:ext cx="957970" cy="15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525" y="5162000"/>
            <a:ext cx="1306301" cy="6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600" y="4468425"/>
            <a:ext cx="199108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3600" y="5465675"/>
            <a:ext cx="1863500" cy="8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Hand Tracking on Pointer Radar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13" y="2016002"/>
            <a:ext cx="5743575" cy="4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Output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0902"/>
            <a:ext cx="3133548" cy="470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550" y="2157675"/>
            <a:ext cx="6010451" cy="257448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7475" y="1743075"/>
            <a:ext cx="4476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Mouse Positioning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133975" y="1743075"/>
            <a:ext cx="4476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Gesture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133550" y="4829175"/>
            <a:ext cx="496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Pointer Data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[# Points] | [Frame #]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Point 1: [X, Y, Z]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Point 2: [X, Y, Z]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…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6210125" y="4829175"/>
            <a:ext cx="496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Gesture</a:t>
            </a:r>
            <a:r>
              <a:rPr b="1" lang="en-US" sz="2100">
                <a:solidFill>
                  <a:schemeClr val="dk1"/>
                </a:solidFill>
              </a:rPr>
              <a:t> Data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[Frame #]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Features: [size 10]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…</a:t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 flipH="1">
            <a:off x="5981625" y="4857750"/>
            <a:ext cx="9600" cy="19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Chavez Araiza</a:t>
            </a:r>
            <a:endParaRPr/>
          </a:p>
        </p:txBody>
      </p:sp>
      <p:graphicFrame>
        <p:nvGraphicFramePr>
          <p:cNvPr id="154" name="Google Shape;154;p21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{95B84D9F-4E24-4AA6-A937-4075A28265B1}</a:tableStyleId>
              </a:tblPr>
              <a:tblGrid>
                <a:gridCol w="3886200"/>
                <a:gridCol w="3886200"/>
              </a:tblGrid>
              <a:tr h="103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~25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&lt;3.5&gt; Meeting(s) with sponsor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&lt;1&gt; Made a python script to get training data.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&lt;4&gt; Programed a CNN based model to take in a dataframe [40,10,1].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&lt;~2&gt; Initial testing of approach (training)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&lt;~10&gt; Got training data and trained the model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&lt;1&gt; Made a python script to feed live data to the model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&lt;3&gt; Had to retrain parts of the model since some of the </a:t>
                      </a:r>
                      <a:r>
                        <a:rPr lang="en-US" sz="1700"/>
                        <a:t>training</a:t>
                      </a:r>
                      <a:r>
                        <a:rPr lang="en-US" sz="1700"/>
                        <a:t> data exceeded capturing distance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&lt;2&gt; worked on demo. Got max distance and max angles (Azimutal, Elevation)</a:t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Problems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TI’s parser has errors (My current approach ignores frames with errors)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The further the hand the less accurate the model gets (might need to enhance data if range needs to be raised).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I want to be able to mount the code to the radar thus decreasing user’s requirements(might not be possible)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On-going progress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Currently working on the demo. I’m calculating the practical accuracy rate and creating a simple gui for demo purposes.</a:t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Recognition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457200" y="2049275"/>
            <a:ext cx="4157400" cy="99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1 (L-Clk)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Shine Gesture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22009" r="22787" t="0"/>
          <a:stretch/>
        </p:blipFill>
        <p:spPr>
          <a:xfrm>
            <a:off x="1203625" y="3229096"/>
            <a:ext cx="1464622" cy="17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45" y="3044950"/>
            <a:ext cx="1371655" cy="19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1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4748875" y="2049263"/>
            <a:ext cx="415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2 (R-Clk)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Push Gesture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575" y="33188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957075" y="3305825"/>
            <a:ext cx="1871151" cy="21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709100" y="4097125"/>
            <a:ext cx="538849" cy="5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0" l="16107" r="0" t="0"/>
          <a:stretch/>
        </p:blipFill>
        <p:spPr>
          <a:xfrm>
            <a:off x="78349" y="3141500"/>
            <a:ext cx="1057400" cy="18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Model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960475" y="2049273"/>
            <a:ext cx="4726200" cy="261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Structure: The model takes 40 frames each with 10 data points.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Layers: 3 Convolutional layers, and 3 max pooling layers.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Test Accuracy: ~ 96.77%</a:t>
            </a:r>
            <a:endParaRPr sz="200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4983" l="0" r="57357" t="23816"/>
          <a:stretch/>
        </p:blipFill>
        <p:spPr>
          <a:xfrm>
            <a:off x="61250" y="2049275"/>
            <a:ext cx="3899223" cy="40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 b="24368" l="5493" r="38793" t="37275"/>
          <a:stretch/>
        </p:blipFill>
        <p:spPr>
          <a:xfrm>
            <a:off x="3960475" y="4665900"/>
            <a:ext cx="5094502" cy="219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